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slideLayout1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_rels/presentation.xml.rels" ContentType="application/vnd.openxmlformats-package.relationships+xml"/>
  <Override PartName="/ppt/media/image4.jpeg" ContentType="image/jpeg"/>
  <Override PartName="/ppt/media/image5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301680" y="228600"/>
            <a:ext cx="8534160" cy="35172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4571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301680" y="3915360"/>
            <a:ext cx="850356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659120" y="152712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30168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4659120" y="3915360"/>
            <a:ext cx="414972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30168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317664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6051960" y="152712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 type="body"/>
          </p:nvPr>
        </p:nvSpPr>
        <p:spPr>
          <a:xfrm>
            <a:off x="30168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 type="body"/>
          </p:nvPr>
        </p:nvSpPr>
        <p:spPr>
          <a:xfrm>
            <a:off x="317664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 type="body"/>
          </p:nvPr>
        </p:nvSpPr>
        <p:spPr>
          <a:xfrm>
            <a:off x="6051960" y="3915360"/>
            <a:ext cx="2737800" cy="2180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c5d1d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 hidden="1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CustomShape 5" hidden="1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360">
            <a:solidFill>
              <a:srgbClr val="7a9798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CustomShape 7" hidden="1"/>
          <p:cNvSpPr/>
          <p:nvPr/>
        </p:nvSpPr>
        <p:spPr>
          <a:xfrm>
            <a:off x="152280" y="1276920"/>
            <a:ext cx="88326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7a9798"/>
            </a:solidFill>
            <a:prstDash val="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8" hidden="1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" name="CustomShape 9" hidden="1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760">
            <a:solidFill>
              <a:srgbClr val="7a97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" name="CustomShape 10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" name="CustomShape 11"/>
          <p:cNvSpPr/>
          <p:nvPr/>
        </p:nvSpPr>
        <p:spPr>
          <a:xfrm>
            <a:off x="8991720" y="288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CustomShape 12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CustomShape 13"/>
          <p:cNvSpPr/>
          <p:nvPr/>
        </p:nvSpPr>
        <p:spPr>
          <a:xfrm>
            <a:off x="0" y="0"/>
            <a:ext cx="9143640" cy="25142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" name="CustomShape 14"/>
          <p:cNvSpPr/>
          <p:nvPr/>
        </p:nvSpPr>
        <p:spPr>
          <a:xfrm>
            <a:off x="146160" y="6391800"/>
            <a:ext cx="8832600" cy="3092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PlaceHolder 15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6" name="CustomShape 17"/>
          <p:cNvSpPr/>
          <p:nvPr/>
        </p:nvSpPr>
        <p:spPr>
          <a:xfrm>
            <a:off x="155520" y="2420280"/>
            <a:ext cx="88326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11520">
            <a:solidFill>
              <a:srgbClr val="7a9798"/>
            </a:solidFill>
            <a:prstDash val="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" name="CustomShape 18"/>
          <p:cNvSpPr/>
          <p:nvPr/>
        </p:nvSpPr>
        <p:spPr>
          <a:xfrm>
            <a:off x="152280" y="152280"/>
            <a:ext cx="8832600" cy="6546600"/>
          </a:xfrm>
          <a:prstGeom prst="rect">
            <a:avLst/>
          </a:prstGeom>
          <a:noFill/>
          <a:ln w="9360">
            <a:solidFill>
              <a:srgbClr val="7a9798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8" name="CustomShape 19"/>
          <p:cNvSpPr/>
          <p:nvPr/>
        </p:nvSpPr>
        <p:spPr>
          <a:xfrm>
            <a:off x="4267080" y="2115360"/>
            <a:ext cx="609120" cy="60912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" name="CustomShape 20"/>
          <p:cNvSpPr/>
          <p:nvPr/>
        </p:nvSpPr>
        <p:spPr>
          <a:xfrm>
            <a:off x="4361760" y="2209680"/>
            <a:ext cx="420120" cy="420120"/>
          </a:xfrm>
          <a:prstGeom prst="ellipse">
            <a:avLst/>
          </a:prstGeom>
          <a:solidFill>
            <a:srgbClr val="ffffff"/>
          </a:solidFill>
          <a:ln cap="rnd" w="50760">
            <a:solidFill>
              <a:srgbClr val="7a97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0" name="PlaceHolder 21"/>
          <p:cNvSpPr>
            <a:spLocks noGrp="1"/>
          </p:cNvSpPr>
          <p:nvPr>
            <p:ph type="sldNum"/>
          </p:nvPr>
        </p:nvSpPr>
        <p:spPr>
          <a:xfrm>
            <a:off x="4343400" y="2199600"/>
            <a:ext cx="456840" cy="441000"/>
          </a:xfrm>
          <a:prstGeom prst="rect">
            <a:avLst/>
          </a:prstGeom>
        </p:spPr>
        <p:txBody>
          <a:bodyPr lIns="45720" rIns="45720" anchor="ctr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fld id="{4F775B1A-A4E8-4CF8-BA3D-94A939482497}" type="slidenum">
              <a:rPr b="0" lang="ru-RU" sz="1600" spc="-1" strike="noStrike">
                <a:solidFill>
                  <a:srgbClr val="7a9798"/>
                </a:solidFill>
                <a:latin typeface="Georgia"/>
                <a:ea typeface="Georgia"/>
              </a:rPr>
              <a:t>&lt;номер&gt;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21" name="PlaceHolder 22"/>
          <p:cNvSpPr>
            <a:spLocks noGrp="1"/>
          </p:cNvSpPr>
          <p:nvPr>
            <p:ph type="title"/>
          </p:nvPr>
        </p:nvSpPr>
        <p:spPr>
          <a:xfrm>
            <a:off x="685800" y="380880"/>
            <a:ext cx="7772040" cy="1752120"/>
          </a:xfrm>
          <a:prstGeom prst="rect">
            <a:avLst/>
          </a:prstGeom>
        </p:spPr>
        <p:txBody>
          <a:bodyPr anchor="b">
            <a:normAutofit/>
          </a:bodyPr>
          <a:p>
            <a:r>
              <a:rPr b="0" lang="ru-RU" sz="42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2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 hidden="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" name="CustomShape 2" hidden="1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" name="CustomShape 3" hidden="1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2" name="CustomShape 4" hidden="1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3" name="CustomShape 5" hidden="1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CustomShape 6" hidden="1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360">
            <a:solidFill>
              <a:srgbClr val="7a9798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CustomShape 7" hidden="1"/>
          <p:cNvSpPr/>
          <p:nvPr/>
        </p:nvSpPr>
        <p:spPr>
          <a:xfrm>
            <a:off x="152280" y="1276920"/>
            <a:ext cx="88326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7a9798"/>
            </a:solidFill>
            <a:prstDash val="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8" hidden="1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7" name="CustomShape 9" hidden="1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760">
            <a:solidFill>
              <a:srgbClr val="7a97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10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9" name="CustomShape 11"/>
          <p:cNvSpPr/>
          <p:nvPr/>
        </p:nvSpPr>
        <p:spPr>
          <a:xfrm>
            <a:off x="0" y="0"/>
            <a:ext cx="9143640" cy="1551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" name="CustomShape 12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CustomShape 13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14"/>
          <p:cNvSpPr/>
          <p:nvPr/>
        </p:nvSpPr>
        <p:spPr>
          <a:xfrm>
            <a:off x="146160" y="6391800"/>
            <a:ext cx="8832600" cy="3092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3" name="CustomShape 15"/>
          <p:cNvSpPr/>
          <p:nvPr/>
        </p:nvSpPr>
        <p:spPr>
          <a:xfrm>
            <a:off x="152280" y="158400"/>
            <a:ext cx="8832600" cy="6546600"/>
          </a:xfrm>
          <a:prstGeom prst="rect">
            <a:avLst/>
          </a:prstGeom>
          <a:noFill/>
          <a:ln w="9360">
            <a:solidFill>
              <a:srgbClr val="7a9798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4" name="PlaceHolder 16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5" name="PlaceHolder 17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6" name="PlaceHolder 18"/>
          <p:cNvSpPr>
            <a:spLocks noGrp="1"/>
          </p:cNvSpPr>
          <p:nvPr>
            <p:ph type="sldNum"/>
          </p:nvPr>
        </p:nvSpPr>
        <p:spPr>
          <a:xfrm>
            <a:off x="4267080" y="6324480"/>
            <a:ext cx="609120" cy="441000"/>
          </a:xfrm>
          <a:prstGeom prst="rect">
            <a:avLst/>
          </a:prstGeom>
        </p:spPr>
        <p:txBody>
          <a:bodyPr lIns="45720" rIns="45720" anchor="ctr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fld id="{70D44CCF-C172-4471-9070-542F5960905F}" type="slidenum">
              <a:rPr b="0" lang="ru-RU" sz="1600" spc="-1" strike="noStrike">
                <a:solidFill>
                  <a:srgbClr val="ffffff"/>
                </a:solidFill>
                <a:latin typeface="Georgia"/>
                <a:ea typeface="Georgia"/>
              </a:rPr>
              <a:t>&lt;номер&gt;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77" name="PlaceHolder 19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20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c5d1d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ustomShape 1"/>
          <p:cNvSpPr/>
          <p:nvPr/>
        </p:nvSpPr>
        <p:spPr>
          <a:xfrm>
            <a:off x="0" y="6705720"/>
            <a:ext cx="9143640" cy="151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6" name="CustomShape 2"/>
          <p:cNvSpPr/>
          <p:nvPr/>
        </p:nvSpPr>
        <p:spPr>
          <a:xfrm>
            <a:off x="0" y="0"/>
            <a:ext cx="9143640" cy="1392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CustomShape 3"/>
          <p:cNvSpPr/>
          <p:nvPr/>
        </p:nvSpPr>
        <p:spPr>
          <a:xfrm>
            <a:off x="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8" name="CustomShape 4"/>
          <p:cNvSpPr/>
          <p:nvPr/>
        </p:nvSpPr>
        <p:spPr>
          <a:xfrm>
            <a:off x="8991720" y="0"/>
            <a:ext cx="15192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9" name="CustomShape 5"/>
          <p:cNvSpPr/>
          <p:nvPr/>
        </p:nvSpPr>
        <p:spPr>
          <a:xfrm>
            <a:off x="149400" y="6388560"/>
            <a:ext cx="8832600" cy="3092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0" name="CustomShape 6"/>
          <p:cNvSpPr/>
          <p:nvPr/>
        </p:nvSpPr>
        <p:spPr>
          <a:xfrm>
            <a:off x="152280" y="155520"/>
            <a:ext cx="8832600" cy="6546600"/>
          </a:xfrm>
          <a:prstGeom prst="rect">
            <a:avLst/>
          </a:prstGeom>
          <a:noFill/>
          <a:ln w="9360">
            <a:solidFill>
              <a:srgbClr val="7a9798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21" name="CustomShape 7"/>
          <p:cNvSpPr/>
          <p:nvPr/>
        </p:nvSpPr>
        <p:spPr>
          <a:xfrm>
            <a:off x="152280" y="1276920"/>
            <a:ext cx="883260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7a9798"/>
            </a:solidFill>
            <a:prstDash val="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22" name="CustomShape 8"/>
          <p:cNvSpPr/>
          <p:nvPr/>
        </p:nvSpPr>
        <p:spPr>
          <a:xfrm>
            <a:off x="4267080" y="956160"/>
            <a:ext cx="609120" cy="60912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3" name="CustomShape 9"/>
          <p:cNvSpPr/>
          <p:nvPr/>
        </p:nvSpPr>
        <p:spPr>
          <a:xfrm>
            <a:off x="4361760" y="1050480"/>
            <a:ext cx="420120" cy="420120"/>
          </a:xfrm>
          <a:prstGeom prst="ellipse">
            <a:avLst/>
          </a:prstGeom>
          <a:solidFill>
            <a:srgbClr val="ffffff"/>
          </a:solidFill>
          <a:ln cap="rnd" w="50760">
            <a:solidFill>
              <a:srgbClr val="7a979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24" name="PlaceHolder 10"/>
          <p:cNvSpPr>
            <a:spLocks noGrp="1"/>
          </p:cNvSpPr>
          <p:nvPr>
            <p:ph type="title"/>
          </p:nvPr>
        </p:nvSpPr>
        <p:spPr>
          <a:xfrm>
            <a:off x="301680" y="228600"/>
            <a:ext cx="8534160" cy="758520"/>
          </a:xfrm>
          <a:prstGeom prst="rect">
            <a:avLst/>
          </a:prstGeom>
        </p:spPr>
        <p:txBody>
          <a:bodyPr anchor="b">
            <a:normAutofit fontScale="59000"/>
          </a:bodyPr>
          <a:p>
            <a:r>
              <a:rPr b="0" lang="ru-RU" sz="33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3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11"/>
          <p:cNvSpPr>
            <a:spLocks noGrp="1"/>
          </p:cNvSpPr>
          <p:nvPr>
            <p:ph type="dt"/>
          </p:nvPr>
        </p:nvSpPr>
        <p:spPr>
          <a:xfrm>
            <a:off x="5791320" y="6405120"/>
            <a:ext cx="30445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6" name="PlaceHolder 12"/>
          <p:cNvSpPr>
            <a:spLocks noGrp="1"/>
          </p:cNvSpPr>
          <p:nvPr>
            <p:ph type="ftr"/>
          </p:nvPr>
        </p:nvSpPr>
        <p:spPr>
          <a:xfrm>
            <a:off x="304920" y="6410880"/>
            <a:ext cx="3580920" cy="3654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7" name="PlaceHolder 13"/>
          <p:cNvSpPr>
            <a:spLocks noGrp="1"/>
          </p:cNvSpPr>
          <p:nvPr>
            <p:ph type="sldNum"/>
          </p:nvPr>
        </p:nvSpPr>
        <p:spPr>
          <a:xfrm>
            <a:off x="4361760" y="1026360"/>
            <a:ext cx="456840" cy="441000"/>
          </a:xfrm>
          <a:prstGeom prst="rect">
            <a:avLst/>
          </a:prstGeom>
        </p:spPr>
        <p:txBody>
          <a:bodyPr lIns="45720" rIns="45720" anchor="ctr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fld id="{85F88180-6DEB-4F83-A1B2-7EB9993347B2}" type="slidenum">
              <a:rPr b="0" lang="ru-RU" sz="1600" spc="-1" strike="noStrike">
                <a:solidFill>
                  <a:srgbClr val="7a9798"/>
                </a:solidFill>
                <a:latin typeface="Georgia"/>
                <a:ea typeface="Georgia"/>
              </a:rPr>
              <a:t>&lt;номер&gt;</a:t>
            </a:fld>
            <a:endParaRPr b="0" lang="ru-RU" sz="1600" spc="-1" strike="noStrike">
              <a:latin typeface="Times New Roman"/>
            </a:endParaRPr>
          </a:p>
        </p:txBody>
      </p:sp>
      <p:sp>
        <p:nvSpPr>
          <p:cNvPr id="128" name="PlaceHolder 14"/>
          <p:cNvSpPr>
            <a:spLocks noGrp="1"/>
          </p:cNvSpPr>
          <p:nvPr>
            <p:ph type="body"/>
          </p:nvPr>
        </p:nvSpPr>
        <p:spPr>
          <a:xfrm>
            <a:off x="301680" y="1527120"/>
            <a:ext cx="8503560" cy="4571640"/>
          </a:xfrm>
          <a:prstGeom prst="rect">
            <a:avLst/>
          </a:prstGeom>
        </p:spPr>
        <p:txBody>
          <a:bodyPr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hyperlink" Target="file:///21-22/&#1057;&#1055;&#1058;%2021/&#1055;&#1088;&#1080;&#1082;&#1072;&#1079;%20&#8470;%2059%20&#1052;&#1080;&#1085;&#1087;&#1088;&#1086;&#1089;&#1074;&#1077;&#1097;&#1077;&#1085;&#1080;&#1103;%20&#1056;&#1060;.pdf" TargetMode="External"/><Relationship Id="rId2" Type="http://schemas.openxmlformats.org/officeDocument/2006/relationships/hyperlink" Target="file:///21-22/&#1057;&#1055;&#1058;%2021/&#1055;&#1088;&#1080;&#1082;&#1072;&#1079;%20&#8470;%2059%20&#1052;&#1080;&#1085;&#1087;&#1088;&#1086;&#1089;&#1074;&#1077;&#1097;&#1077;&#1085;&#1080;&#1103;%20&#1056;&#1060;.pdf" TargetMode="External"/><Relationship Id="rId3" Type="http://schemas.openxmlformats.org/officeDocument/2006/relationships/hyperlink" Target="file:///21-22/&#1057;&#1055;&#1058;%2021/&#1055;&#1088;&#1080;&#1082;&#1072;&#1079;%20&#8470;%2059%20&#1052;&#1080;&#1085;&#1087;&#1088;&#1086;&#1089;&#1074;&#1077;&#1097;&#1077;&#1085;&#1080;&#1103;%20&#1056;&#1060;.pdf" TargetMode="External"/><Relationship Id="rId4" Type="http://schemas.openxmlformats.org/officeDocument/2006/relationships/image" Target="../media/image1.jpeg"/><Relationship Id="rId5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563760" y="4293000"/>
            <a:ext cx="7854480" cy="19681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4000" spc="-1" strike="noStrike">
                <a:solidFill>
                  <a:srgbClr val="646b86"/>
                </a:solidFill>
                <a:latin typeface="Arial"/>
                <a:ea typeface="Arial"/>
              </a:rPr>
              <a:t>ИНФОРМАЦИЯ ДЛЯ РОДИТЕЛЕЙ</a:t>
            </a:r>
            <a:endParaRPr b="0" lang="ru-RU" sz="40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endParaRPr b="0" lang="ru-RU" sz="40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20"/>
              </a:spcBef>
              <a:tabLst>
                <a:tab algn="l" pos="0"/>
              </a:tabLst>
            </a:pPr>
            <a:endParaRPr b="0" lang="ru-RU" sz="40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360"/>
              </a:spcBef>
              <a:tabLst>
                <a:tab algn="l" pos="0"/>
              </a:tabLst>
            </a:pPr>
            <a:endParaRPr b="0" lang="ru-RU" sz="4000" spc="-1" strike="noStrike">
              <a:latin typeface="Arial"/>
            </a:endParaRPr>
          </a:p>
        </p:txBody>
      </p:sp>
      <p:sp>
        <p:nvSpPr>
          <p:cNvPr id="166" name="TextShape 2"/>
          <p:cNvSpPr txBox="1"/>
          <p:nvPr/>
        </p:nvSpPr>
        <p:spPr>
          <a:xfrm>
            <a:off x="611640" y="792360"/>
            <a:ext cx="7851240" cy="9140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22000"/>
          </a:bodyPr>
          <a:p>
            <a:pPr algn="ctr">
              <a:lnSpc>
                <a:spcPct val="100000"/>
              </a:lnSpc>
            </a:pPr>
            <a:br/>
            <a:br/>
            <a:r>
              <a:rPr b="1" lang="ru-RU" sz="3780" spc="-1" strike="noStrike">
                <a:solidFill>
                  <a:srgbClr val="d16349"/>
                </a:solidFill>
                <a:latin typeface="Arial"/>
                <a:ea typeface="Arial"/>
              </a:rPr>
              <a:t>Социально-психологическое тестирование</a:t>
            </a:r>
            <a:endParaRPr b="0" lang="ru-RU" sz="378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479520" y="581400"/>
            <a:ext cx="7920360" cy="190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just">
              <a:lnSpc>
                <a:spcPct val="100000"/>
              </a:lnSpc>
            </a:pPr>
            <a:r>
              <a:rPr b="0" lang="ru-RU" sz="2300" spc="-1" strike="noStrike">
                <a:solidFill>
                  <a:srgbClr val="000000"/>
                </a:solidFill>
                <a:latin typeface="Arial"/>
                <a:ea typeface="Arial"/>
              </a:rPr>
              <a:t>      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Проведение социально-психологического тестирования организовано во исполнение </a:t>
            </a:r>
            <a:r>
              <a:rPr b="1" lang="ru-RU" sz="2400" spc="-1" strike="noStrike" u="sng">
                <a:solidFill>
                  <a:srgbClr val="00a3d6"/>
                </a:solidFill>
                <a:uFillTx/>
                <a:latin typeface="Arial"/>
                <a:ea typeface="Arial"/>
                <a:hlinkClick r:id="rId1"/>
              </a:rPr>
              <a:t>Приказа </a:t>
            </a:r>
            <a:r>
              <a:rPr b="1" lang="ru-RU" sz="2400" spc="-1" strike="noStrike" u="sng">
                <a:solidFill>
                  <a:srgbClr val="00a3d6"/>
                </a:solidFill>
                <a:uFillTx/>
                <a:latin typeface="Arial"/>
                <a:ea typeface="Arial"/>
                <a:hlinkClick r:id="rId2"/>
              </a:rPr>
              <a:t>Министерства просвещения № 59 от 20.02.2020 г</a:t>
            </a:r>
            <a:r>
              <a:rPr b="1" lang="ru-RU" sz="2400" spc="-1" strike="noStrike" u="sng">
                <a:solidFill>
                  <a:srgbClr val="00a3d6"/>
                </a:solidFill>
                <a:uFillTx/>
                <a:latin typeface="Arial"/>
                <a:ea typeface="Arial"/>
                <a:hlinkClick r:id="rId3"/>
              </a:rPr>
              <a:t>. 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</p:txBody>
      </p:sp>
      <p:pic>
        <p:nvPicPr>
          <p:cNvPr id="168" name="Picture 2" descr="Picture background"/>
          <p:cNvPicPr/>
          <p:nvPr/>
        </p:nvPicPr>
        <p:blipFill>
          <a:blip r:embed="rId4"/>
          <a:stretch/>
        </p:blipFill>
        <p:spPr>
          <a:xfrm>
            <a:off x="1157040" y="2050920"/>
            <a:ext cx="6919920" cy="27849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359640" y="1628640"/>
            <a:ext cx="8424720" cy="19166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3000"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90000"/>
              </a:lnSpc>
              <a:tabLst>
                <a:tab algn="l" pos="0"/>
              </a:tabLst>
            </a:pP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0000"/>
                </a:solidFill>
                <a:latin typeface="Arial"/>
                <a:ea typeface="Arial"/>
              </a:rPr>
              <a:t>Всероссийское мероприятие!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Участниками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являются обучающиеся с 7 по 11 класс (достигшие 13 летнего возраста на момент проведения тестирования и старше), а также студенты 1-2 курсов средне-специальных и высших учебных заведений.  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CustomShape 2"/>
          <p:cNvSpPr/>
          <p:nvPr/>
        </p:nvSpPr>
        <p:spPr>
          <a:xfrm>
            <a:off x="251640" y="190800"/>
            <a:ext cx="8640720" cy="86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   </a:t>
            </a: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Социально-психологическое тестирование</a:t>
            </a:r>
            <a:endParaRPr b="0" lang="ru-RU" sz="2700" spc="-1" strike="noStrike">
              <a:latin typeface="Arial"/>
            </a:endParaRPr>
          </a:p>
        </p:txBody>
      </p:sp>
      <p:pic>
        <p:nvPicPr>
          <p:cNvPr id="171" name="Picture 2" descr="Picture background"/>
          <p:cNvPicPr/>
          <p:nvPr/>
        </p:nvPicPr>
        <p:blipFill>
          <a:blip r:embed="rId1"/>
          <a:stretch/>
        </p:blipFill>
        <p:spPr>
          <a:xfrm>
            <a:off x="2018160" y="3439800"/>
            <a:ext cx="4900320" cy="2828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467640" y="1637640"/>
            <a:ext cx="8424720" cy="43200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56000"/>
          </a:bodyPr>
          <a:p>
            <a:pPr algn="just">
              <a:lnSpc>
                <a:spcPct val="9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0000"/>
                </a:solidFill>
                <a:latin typeface="Arial"/>
                <a:ea typeface="Arial"/>
              </a:rPr>
              <a:t>Целью тестирования является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i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и</a:t>
            </a:r>
            <a:r>
              <a:rPr b="0" i="1" lang="ru-RU" sz="2700" spc="-1" strike="noStrike">
                <a:solidFill>
                  <a:srgbClr val="000000"/>
                </a:solidFill>
                <a:latin typeface="Georgia"/>
                <a:ea typeface="Georgia"/>
              </a:rPr>
              <a:t>сследование ориентированное на выявление отношения подростка к своей жизни, переживанию трудностей, разногласий с другими людьми и жизненных неприятностей, а также их преодолению. Тем самым позволяет оценить процесс становления личности обучающегося.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90000"/>
              </a:lnSpc>
              <a:tabLst>
                <a:tab algn="l" pos="0"/>
              </a:tabLst>
            </a:pP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2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000000"/>
                </a:solidFill>
                <a:latin typeface="Georgia"/>
                <a:ea typeface="Georgia"/>
              </a:rPr>
              <a:t>С помощью тестирования так же оценивается вероятность вовлечения подростков в зависимое поведение на основе соотношения факторов риска и факторов защиты, воздействующих на них.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CustomShape 2"/>
          <p:cNvSpPr/>
          <p:nvPr/>
        </p:nvSpPr>
        <p:spPr>
          <a:xfrm>
            <a:off x="251640" y="190800"/>
            <a:ext cx="8640720" cy="86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   </a:t>
            </a: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Социально-психологическое тестирование</a:t>
            </a:r>
            <a:endParaRPr b="0" lang="ru-RU" sz="27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301680" y="228600"/>
            <a:ext cx="8534160" cy="758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Выявляет ли методика СПТ </a:t>
            </a:r>
            <a:br/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наркопотребление или наркозависимость? 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TextShape 2"/>
          <p:cNvSpPr txBox="1"/>
          <p:nvPr/>
        </p:nvSpPr>
        <p:spPr>
          <a:xfrm>
            <a:off x="251640" y="1700640"/>
            <a:ext cx="8568720" cy="4623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ff0000"/>
                </a:solidFill>
                <a:latin typeface="Arial"/>
                <a:ea typeface="Arial"/>
              </a:rPr>
              <a:t>Методика  не  может  быть  использована  для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r>
              <a:rPr b="1" lang="ru-RU" sz="2800" spc="-1" strike="noStrike">
                <a:solidFill>
                  <a:srgbClr val="ff0000"/>
                </a:solidFill>
                <a:latin typeface="Arial"/>
                <a:ea typeface="Arial"/>
              </a:rPr>
              <a:t>формулировки  заключения  о  наркотической  или  иной зависимости. 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marL="131400" algn="ctr">
              <a:lnSpc>
                <a:spcPct val="100000"/>
              </a:lnSpc>
              <a:spcBef>
                <a:spcPts val="360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marL="131400" algn="ctr">
              <a:lnSpc>
                <a:spcPct val="100000"/>
              </a:lnSpc>
              <a:spcBef>
                <a:spcPts val="360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Georgia"/>
              </a:rPr>
              <a:t>Данная методика оценивает степень влияния факторов риска, с которыми сталкиваются или могут столкнуться обучающиеся, и факторы защиты, позволяющие этому противостоять, адаптироваться, повысить психологическую устойчивость.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Shape 1"/>
          <p:cNvSpPr txBox="1"/>
          <p:nvPr/>
        </p:nvSpPr>
        <p:spPr>
          <a:xfrm>
            <a:off x="301680" y="228600"/>
            <a:ext cx="8534160" cy="758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marL="274320" indent="-273960"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Какие результаты тестирования станут известны в образовательной организации? 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TextShape 2"/>
          <p:cNvSpPr txBox="1"/>
          <p:nvPr/>
        </p:nvSpPr>
        <p:spPr>
          <a:xfrm>
            <a:off x="301680" y="1571040"/>
            <a:ext cx="8503560" cy="457164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514440" indent="-514080" algn="just">
              <a:lnSpc>
                <a:spcPct val="90000"/>
              </a:lnSpc>
              <a:buClr>
                <a:srgbClr val="d16349"/>
              </a:buClr>
              <a:buFont typeface="Noto Sans Symbols"/>
              <a:buAutoNum type="arabicPeriod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Arial"/>
              </a:rPr>
              <a:t>Все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Arial"/>
              </a:rPr>
              <a:t>результаты тестирования деперсонифицированы!!!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Arial"/>
              </a:rPr>
              <a:t>Никто из сотрудников и руководства образовательной организации не сможет узнать индивидуальные результаты обучающегося.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90000"/>
              </a:lnSpc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514440" indent="-514080" algn="just">
              <a:lnSpc>
                <a:spcPct val="90000"/>
              </a:lnSpc>
              <a:buClr>
                <a:srgbClr val="d16349"/>
              </a:buClr>
              <a:buFont typeface="Noto Sans Symbols"/>
              <a:buAutoNum type="arabicPeriod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Доступ к информация о том, какой код присвоен тестируемому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имеет только психолог образовательной организации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, соблюдение конфиденциальности данной информации охраняется законом РФ (</a:t>
            </a:r>
            <a:r>
              <a:rPr b="1" lang="ru-RU" sz="2400" spc="-1" strike="noStrike">
                <a:solidFill>
                  <a:srgbClr val="ff0066"/>
                </a:solidFill>
                <a:latin typeface="Times New Roman"/>
                <a:ea typeface="Georgia"/>
              </a:rPr>
              <a:t>Административная ответственность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 (согласно ст. 13.11 КоАП РФ), </a:t>
            </a:r>
            <a:r>
              <a:rPr b="1" lang="ru-RU" sz="2400" spc="-1" strike="noStrike">
                <a:solidFill>
                  <a:srgbClr val="ff0066"/>
                </a:solidFill>
                <a:latin typeface="Times New Roman"/>
                <a:ea typeface="Georgia"/>
              </a:rPr>
              <a:t>уголовная ответственность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 (137, 140, 272 ст. УК РФ), </a:t>
            </a:r>
            <a:r>
              <a:rPr b="1" lang="ru-RU" sz="2400" spc="-1" strike="noStrike">
                <a:solidFill>
                  <a:srgbClr val="ff0066"/>
                </a:solidFill>
                <a:latin typeface="Times New Roman"/>
                <a:ea typeface="Georgia"/>
              </a:rPr>
              <a:t>гражданско-правовая ответственность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Georgia"/>
              </a:rPr>
              <a:t> (ст. 15, 151 Гражданского кодекса, ст. 24 закона «О персональных данных»).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301680" y="325440"/>
            <a:ext cx="8534160" cy="758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 </a:t>
            </a:r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В чем заключается конфиденциальность </a:t>
            </a:r>
            <a:br/>
            <a:r>
              <a:rPr b="0" lang="ru-RU" sz="2700" spc="-1" strike="noStrike">
                <a:solidFill>
                  <a:srgbClr val="d16349"/>
                </a:solidFill>
                <a:latin typeface="Arial"/>
                <a:ea typeface="Arial"/>
              </a:rPr>
              <a:t>проведения тестирования? 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TextShape 2"/>
          <p:cNvSpPr txBox="1"/>
          <p:nvPr/>
        </p:nvSpPr>
        <p:spPr>
          <a:xfrm>
            <a:off x="301680" y="1527120"/>
            <a:ext cx="8503560" cy="45716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1" lang="ru-RU" sz="2500" spc="-1" strike="noStrike">
                <a:solidFill>
                  <a:srgbClr val="ff0000"/>
                </a:solidFill>
                <a:latin typeface="Arial"/>
                <a:ea typeface="Arial"/>
              </a:rPr>
              <a:t>Все результаты тестирования строго конфиденциальны! </a:t>
            </a:r>
            <a:endParaRPr b="0" lang="ru-RU" sz="25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90000"/>
              </a:lnSpc>
              <a:spcBef>
                <a:spcPts val="499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Каждому обучающемуся присваивается индивидуальный код участника, который делает невозможным персонификацию данных. </a:t>
            </a:r>
            <a:endParaRPr b="0" lang="ru-RU" sz="25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90000"/>
              </a:lnSpc>
              <a:spcBef>
                <a:spcPts val="499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Список индивидуальных кодов и соответствующих им фамилий хранится в образовательной организации в соответствии с Федеральным законом от 27 июля 2007 г. № 152-ФЗ «О персональных данны</a:t>
            </a:r>
            <a:r>
              <a:rPr b="1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х</a:t>
            </a:r>
            <a:r>
              <a:rPr b="0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», до окончания  учеником школы.</a:t>
            </a:r>
            <a:endParaRPr b="0" lang="ru-RU" sz="25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90000"/>
              </a:lnSpc>
              <a:spcBef>
                <a:spcPts val="499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Персональные результаты могут быть </a:t>
            </a:r>
            <a:r>
              <a:rPr b="1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доступны</a:t>
            </a:r>
            <a:r>
              <a:rPr b="0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 только трем лицам: </a:t>
            </a:r>
            <a:r>
              <a:rPr b="1" lang="ru-RU" sz="2500" spc="-1" strike="noStrike">
                <a:solidFill>
                  <a:srgbClr val="000000"/>
                </a:solidFill>
                <a:latin typeface="Arial"/>
                <a:ea typeface="Arial"/>
              </a:rPr>
              <a:t>родителю, ребенку и педагогу-психологу. </a:t>
            </a:r>
            <a:endParaRPr b="0" lang="ru-RU" sz="25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extShape 1"/>
          <p:cNvSpPr txBox="1"/>
          <p:nvPr/>
        </p:nvSpPr>
        <p:spPr>
          <a:xfrm>
            <a:off x="0" y="0"/>
            <a:ext cx="9036000" cy="9871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rgbClr val="7a9798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d16349"/>
                </a:solidFill>
                <a:latin typeface="Arial"/>
                <a:ea typeface="Arial"/>
              </a:rPr>
              <a:t>Какие результаты будут получены Вами и вашим ребенком после проведения тестирования?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TextShape 2"/>
          <p:cNvSpPr txBox="1"/>
          <p:nvPr/>
        </p:nvSpPr>
        <p:spPr>
          <a:xfrm>
            <a:off x="336960" y="1544760"/>
            <a:ext cx="8503560" cy="45716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just">
              <a:lnSpc>
                <a:spcPct val="100000"/>
              </a:lnSpc>
              <a:tabLst>
                <a:tab algn="l" pos="0"/>
              </a:tabLst>
            </a:pPr>
            <a:r>
              <a:rPr b="0" lang="ru-RU" sz="2700" spc="-1" strike="noStrike">
                <a:solidFill>
                  <a:srgbClr val="ff0000"/>
                </a:solidFill>
                <a:latin typeface="Arial"/>
                <a:ea typeface="Arial"/>
              </a:rPr>
              <a:t>Основной принцип при сообщении результатов: 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541"/>
              </a:spcBef>
              <a:tabLst>
                <a:tab algn="l" pos="0"/>
              </a:tabLst>
            </a:pPr>
            <a:r>
              <a:rPr b="0" lang="ru-RU" sz="2700" spc="-1" strike="noStrike">
                <a:solidFill>
                  <a:srgbClr val="ff0000"/>
                </a:solidFill>
                <a:latin typeface="Arial"/>
                <a:ea typeface="Arial"/>
              </a:rPr>
              <a:t>«не навреди!»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  <a:p>
            <a:pPr marL="457200" indent="-325440" algn="just">
              <a:lnSpc>
                <a:spcPct val="100000"/>
              </a:lnSpc>
              <a:spcBef>
                <a:spcPts val="360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Georgia"/>
              </a:rPr>
              <a:t>По завершению тестирования, после обработки результатов, обучающиеся или родители (законные представители) могут обратиться за получением кратких результатов теста и при необходимости получить более подробные рекомендации по минимизации влияния факторов риска и актуализации факторов защиты к психологу образовательной организации.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179640" y="188640"/>
            <a:ext cx="8784720" cy="9356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100" spc="-1" strike="noStrike">
                <a:solidFill>
                  <a:srgbClr val="d16349"/>
                </a:solidFill>
                <a:latin typeface="Arial"/>
                <a:ea typeface="Arial"/>
              </a:rPr>
              <a:t>Могут ли результаты социально-психологического тестирования отрицательно повлиять на репутацию ребенка или осложнить его жизнь в дальнейшем? 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TextShape 2"/>
          <p:cNvSpPr txBox="1"/>
          <p:nvPr/>
        </p:nvSpPr>
        <p:spPr>
          <a:xfrm>
            <a:off x="301680" y="1527120"/>
            <a:ext cx="8503560" cy="45716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buClr>
                <a:srgbClr val="d16349"/>
              </a:buClr>
              <a:buFont typeface="Noto Sans Symbols"/>
              <a:buChar char="✔"/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Методика  СПТ  не  выявляет  наркопотребление </a:t>
            </a: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или наркозависимость. В ней нет ни одного вопроса об  употреблении  наркотических  средств  и психотропных веществ.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541"/>
              </a:spcBef>
              <a:buClr>
                <a:srgbClr val="d16349"/>
              </a:buClr>
              <a:buFont typeface="Noto Sans Symbols"/>
              <a:buChar char="✔"/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Методика является опросом мнений и не оценивает самих детей!</a:t>
            </a: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 Таким образом, оцениваются не дети, а социально-психологические  условия,  в  которых  они находятся. </a:t>
            </a:r>
            <a:endParaRPr b="0" lang="ru-RU" sz="27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Shape 1"/>
          <p:cNvSpPr txBox="1"/>
          <p:nvPr/>
        </p:nvSpPr>
        <p:spPr>
          <a:xfrm>
            <a:off x="179640" y="339840"/>
            <a:ext cx="8784720" cy="7196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800" spc="-1" strike="noStrike">
                <a:solidFill>
                  <a:srgbClr val="d16349"/>
                </a:solidFill>
                <a:latin typeface="Arial"/>
                <a:ea typeface="Arial"/>
              </a:rPr>
              <a:t>На основании чего делаются выводы в методике СПТ ?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TextShape 2"/>
          <p:cNvSpPr txBox="1"/>
          <p:nvPr/>
        </p:nvSpPr>
        <p:spPr>
          <a:xfrm>
            <a:off x="387000" y="1695960"/>
            <a:ext cx="8229240" cy="46411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Методика  основана  на  представлении  о  непрерывности  и единовременности  совместного  воздействия  на  ребенка  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«факторов риска»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и 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«факторов защиты». 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ff0000"/>
                </a:solidFill>
                <a:latin typeface="Arial"/>
                <a:ea typeface="Arial"/>
              </a:rPr>
              <a:t>Если  «факторы  риска»  начинают  преобладать  над  «факторами защиты»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 –  обучающемуся  необходимо  оказать  психолого-педагогическую  помощь  и  социальную  поддержку  и  предотвратить таким  образом  вовлечение  в  негативные  проявления,  в  том  числе наркопотребление.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301680" y="228600"/>
            <a:ext cx="8534160" cy="75852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3000" spc="-1" strike="noStrike">
                <a:solidFill>
                  <a:srgbClr val="d16349"/>
                </a:solidFill>
                <a:latin typeface="Arial"/>
                <a:ea typeface="Arial"/>
              </a:rPr>
              <a:t>Что такое «факторы риска»? 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TextShape 2"/>
          <p:cNvSpPr txBox="1"/>
          <p:nvPr/>
        </p:nvSpPr>
        <p:spPr>
          <a:xfrm>
            <a:off x="301680" y="1527120"/>
            <a:ext cx="4208760" cy="45716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42000"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«Факторы  риска»  –  социально-психологические  условия, повышающие  угрозу  вовлечения  в  зависимое  поведение (например, наркопотребление).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Подверженность негативному влиянию группы;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Подверженность влиянию асоциальных установок социума;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Склонность к рискованным поступкам;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Склонность к совершению необдуманных поступков;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Трудность переживания жизненных неудач.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8" name="Picture 2" descr="Picture background"/>
          <p:cNvPicPr/>
          <p:nvPr/>
        </p:nvPicPr>
        <p:blipFill>
          <a:blip r:embed="rId1"/>
          <a:stretch/>
        </p:blipFill>
        <p:spPr>
          <a:xfrm>
            <a:off x="4370400" y="2236320"/>
            <a:ext cx="4509000" cy="3473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395640" y="188640"/>
            <a:ext cx="8229240" cy="8546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4000" spc="-1" strike="noStrike">
                <a:solidFill>
                  <a:srgbClr val="7a9798"/>
                </a:solidFill>
                <a:latin typeface="Georgia"/>
                <a:ea typeface="Georgia"/>
              </a:rPr>
              <a:t> </a:t>
            </a:r>
            <a:r>
              <a:rPr b="0" lang="ru-RU" sz="3000" spc="-1" strike="noStrike">
                <a:solidFill>
                  <a:srgbClr val="d16349"/>
                </a:solidFill>
                <a:latin typeface="Arial"/>
                <a:ea typeface="Arial"/>
              </a:rPr>
              <a:t>Что такое «факторы защиты»? 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TextShape 2"/>
          <p:cNvSpPr txBox="1"/>
          <p:nvPr/>
        </p:nvSpPr>
        <p:spPr>
          <a:xfrm>
            <a:off x="457200" y="1628640"/>
            <a:ext cx="8229240" cy="44971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«Факторы  защиты»  –  обстоятельства, повышающие  социально-психологическую устойчивость к воздействию «факторов риска».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 u="sng">
                <a:solidFill>
                  <a:srgbClr val="000000"/>
                </a:solidFill>
                <a:uFillTx/>
                <a:latin typeface="Arial"/>
                <a:ea typeface="Arial"/>
              </a:rPr>
              <a:t>Методика оценивает такие параметры как: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Благополучие взаимоотношений с социальным окружением.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Активность жизненной позиции, социальная активность.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Умение говорить 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НЕТ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 сомнительным предложениям.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"/>
              </a:rPr>
              <a:t>Психологическую  устойчивость  и  уверенность  в  своих  силах  в трудных жизненных ситуациях.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extShape 1"/>
          <p:cNvSpPr txBox="1"/>
          <p:nvPr/>
        </p:nvSpPr>
        <p:spPr>
          <a:xfrm>
            <a:off x="467640" y="188640"/>
            <a:ext cx="8229240" cy="5756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800" spc="-1" strike="noStrike">
                <a:solidFill>
                  <a:srgbClr val="d16349"/>
                </a:solidFill>
                <a:latin typeface="Arial"/>
                <a:ea typeface="Arial"/>
              </a:rPr>
              <a:t>Как проходит тестирование?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TextShape 2"/>
          <p:cNvSpPr txBox="1"/>
          <p:nvPr/>
        </p:nvSpPr>
        <p:spPr>
          <a:xfrm>
            <a:off x="323640" y="1845000"/>
            <a:ext cx="8568720" cy="3861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buClr>
                <a:srgbClr val="d16349"/>
              </a:buClr>
              <a:buFont typeface="Noto Sans Symbols"/>
              <a:buChar char="✔"/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Учащиеся отвечают на вопросы онлайн анкеты: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- для 7-9-х классов 130 утверждений,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- для 10-11 классов, а также студентов колледжей 170 утверждений.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1641"/>
              </a:spcBef>
              <a:buClr>
                <a:srgbClr val="d16349"/>
              </a:buClr>
              <a:buFont typeface="Noto Sans Symbols"/>
              <a:buChar char="✔"/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при проведении тестирования в качестве наблюдателей допускается присутствие родителей учеников, </a:t>
            </a:r>
            <a:r>
              <a:rPr b="0" lang="ru-RU" sz="2200" spc="-1" strike="noStrike">
                <a:solidFill>
                  <a:srgbClr val="ff0000"/>
                </a:solidFill>
                <a:latin typeface="Arial"/>
                <a:ea typeface="Arial"/>
              </a:rPr>
              <a:t>но только при согласовании с администрацией образовательного учреждения.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128160">
              <a:lnSpc>
                <a:spcPct val="100000"/>
              </a:lnSpc>
              <a:spcBef>
                <a:spcPts val="1740"/>
              </a:spcBef>
              <a:tabLst>
                <a:tab algn="l" pos="0"/>
              </a:tabLst>
            </a:pP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467640" y="188640"/>
            <a:ext cx="8229240" cy="7196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70000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800" spc="-1" strike="noStrike">
                <a:solidFill>
                  <a:srgbClr val="d16349"/>
                </a:solidFill>
                <a:latin typeface="Arial"/>
                <a:ea typeface="Arial"/>
              </a:rPr>
              <a:t>Правила нахождения родителей на тестировании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251640" y="1412640"/>
            <a:ext cx="5244840" cy="37076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46000"/>
          </a:bodyPr>
          <a:p>
            <a:pPr marL="274320" indent="-273960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    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Наблюдающие за процедурой родители или иные законные представители учащихся обязаны выполнять следующие правила поведения: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1641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1" lang="ru-RU" sz="2200" spc="-1" strike="noStrike">
                <a:solidFill>
                  <a:srgbClr val="ff0000"/>
                </a:solidFill>
                <a:latin typeface="Arial"/>
                <a:ea typeface="Arial"/>
              </a:rPr>
              <a:t>быть «незаметными»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: вести себя тихо, не отвлекать учащихся, не задавать им вопросов, не подсказывать,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1641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поддерживать обстановку </a:t>
            </a:r>
            <a:r>
              <a:rPr b="1" lang="ru-RU" sz="2200" spc="-1" strike="noStrike">
                <a:solidFill>
                  <a:srgbClr val="ff0000"/>
                </a:solidFill>
                <a:latin typeface="Arial"/>
                <a:ea typeface="Arial"/>
              </a:rPr>
              <a:t>честности и открытости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: не смотреть на то, как респонденты отвечают на задания теста,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1641"/>
              </a:spcBef>
              <a:buClr>
                <a:srgbClr val="d16349"/>
              </a:buClr>
              <a:buFont typeface="Noto Sans Symbols"/>
              <a:buChar char="⚫"/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рекомендуется </a:t>
            </a:r>
            <a:r>
              <a:rPr b="1" lang="ru-RU" sz="2200" spc="-1" strike="noStrike">
                <a:solidFill>
                  <a:srgbClr val="ff0000"/>
                </a:solidFill>
                <a:latin typeface="Arial"/>
                <a:ea typeface="Arial"/>
              </a:rPr>
              <a:t>наблюдать со стороны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, ходить по помещению где проходит тестирование является нежелательным.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5" name="Picture 2" descr="Picture background"/>
          <p:cNvPicPr/>
          <p:nvPr/>
        </p:nvPicPr>
        <p:blipFill>
          <a:blip r:embed="rId1"/>
          <a:stretch/>
        </p:blipFill>
        <p:spPr>
          <a:xfrm>
            <a:off x="4988160" y="3098880"/>
            <a:ext cx="3814560" cy="2549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179640" y="332640"/>
            <a:ext cx="8784720" cy="6476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67000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520" spc="-1" strike="noStrike">
                <a:solidFill>
                  <a:srgbClr val="d16349"/>
                </a:solidFill>
                <a:latin typeface="Arial"/>
                <a:ea typeface="Arial"/>
              </a:rPr>
              <a:t>Что может получить участник социально-психологического тестирования?</a:t>
            </a:r>
            <a:endParaRPr b="0" lang="ru-RU" sz="252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TextShape 2"/>
          <p:cNvSpPr txBox="1"/>
          <p:nvPr/>
        </p:nvSpPr>
        <p:spPr>
          <a:xfrm>
            <a:off x="179640" y="2136600"/>
            <a:ext cx="8568720" cy="34988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buClr>
                <a:srgbClr val="d16349"/>
              </a:buClr>
              <a:buFont typeface="Noto Sans Symbols"/>
              <a:buChar char="✔"/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Возможность индивидуального обращения к психологу, проводившему тестирование, для получение более подробных результатов тестирования.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buClr>
                <a:srgbClr val="d16349"/>
              </a:buClr>
              <a:buFont typeface="Noto Sans Symbols"/>
              <a:buChar char="✔"/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Краткую характеристику актуального уровня развития психологической устойчивости;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marL="274320" indent="-273960">
              <a:lnSpc>
                <a:spcPct val="100000"/>
              </a:lnSpc>
              <a:spcBef>
                <a:spcPts val="2239"/>
              </a:spcBef>
              <a:buClr>
                <a:srgbClr val="d16349"/>
              </a:buClr>
              <a:buFont typeface="Noto Sans Symbols"/>
              <a:buChar char="✔"/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Рекомендации в каком направлении нужно развивать свою психологическую устойчивость;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CustomShape 1"/>
          <p:cNvSpPr/>
          <p:nvPr/>
        </p:nvSpPr>
        <p:spPr>
          <a:xfrm>
            <a:off x="286560" y="1218960"/>
            <a:ext cx="8640720" cy="408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       </a:t>
            </a:r>
            <a:r>
              <a:rPr b="1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Тестирование проводится при наличии информированного согласия в письменной форме одного из родителей (законного представителя) обучающихся.</a:t>
            </a:r>
            <a:endParaRPr b="0" lang="ru-RU" sz="27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740"/>
              </a:spcBef>
              <a:tabLst>
                <a:tab algn="l" pos="0"/>
              </a:tabLst>
            </a:pP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	</a:t>
            </a: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Согласие </a:t>
            </a:r>
            <a:r>
              <a:rPr b="0" lang="ru-RU" sz="2700" spc="-1" strike="noStrike">
                <a:solidFill>
                  <a:srgbClr val="0070c0"/>
                </a:solidFill>
                <a:latin typeface="Arial"/>
                <a:ea typeface="Arial"/>
              </a:rPr>
              <a:t>фиксирует разрешение </a:t>
            </a: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Вашему ребенку участвовать в тестировании, подтверждает Вашу </a:t>
            </a:r>
            <a:r>
              <a:rPr b="0" lang="ru-RU" sz="2700" spc="-1" strike="noStrike">
                <a:solidFill>
                  <a:srgbClr val="0070c0"/>
                </a:solidFill>
                <a:latin typeface="Arial"/>
                <a:ea typeface="Arial"/>
              </a:rPr>
              <a:t>осведомленность о цели</a:t>
            </a:r>
            <a:r>
              <a:rPr b="0" lang="ru-RU" sz="2700" spc="-1" strike="noStrike">
                <a:solidFill>
                  <a:srgbClr val="ff0000"/>
                </a:solidFill>
                <a:latin typeface="Arial"/>
                <a:ea typeface="Arial"/>
              </a:rPr>
              <a:t> </a:t>
            </a:r>
            <a:r>
              <a:rPr b="0" lang="ru-RU" sz="2700" spc="-1" strike="noStrike">
                <a:solidFill>
                  <a:srgbClr val="000000"/>
                </a:solidFill>
                <a:latin typeface="Arial"/>
                <a:ea typeface="Arial"/>
              </a:rPr>
              <a:t>тестирования, его длительности и возможных результатах.</a:t>
            </a:r>
            <a:endParaRPr b="0" lang="ru-RU" sz="27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CustomShape 1"/>
          <p:cNvSpPr/>
          <p:nvPr/>
        </p:nvSpPr>
        <p:spPr>
          <a:xfrm>
            <a:off x="179640" y="332640"/>
            <a:ext cx="8784720" cy="64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100000"/>
              </a:lnSpc>
            </a:pPr>
            <a:r>
              <a:rPr b="0" lang="ru-RU" sz="2520" spc="-1" strike="noStrike">
                <a:solidFill>
                  <a:srgbClr val="d16349"/>
                </a:solidFill>
                <a:latin typeface="Arial"/>
                <a:ea typeface="Arial"/>
              </a:rPr>
              <a:t>Контактная информация!</a:t>
            </a:r>
            <a:endParaRPr b="0" lang="ru-RU" sz="2520" spc="-1" strike="noStrike">
              <a:latin typeface="Arial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3657600" y="4108680"/>
            <a:ext cx="5333400" cy="2283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1" name="CustomShape 3"/>
          <p:cNvSpPr/>
          <p:nvPr/>
        </p:nvSpPr>
        <p:spPr>
          <a:xfrm>
            <a:off x="3036240" y="3635640"/>
            <a:ext cx="4160160" cy="322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0920">
              <a:lnSpc>
                <a:spcPct val="8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en-US" sz="9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900" spc="-1" strike="noStrike">
              <a:latin typeface="Arial"/>
            </a:endParaRPr>
          </a:p>
          <a:p>
            <a:pPr marL="343080" indent="-340920">
              <a:lnSpc>
                <a:spcPct val="8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en-US" sz="1300" spc="-1" strike="noStrike">
                <a:solidFill>
                  <a:srgbClr val="000099"/>
                </a:solidFill>
                <a:latin typeface="Arial"/>
                <a:ea typeface="Arial"/>
              </a:rPr>
              <a:t> </a:t>
            </a:r>
            <a:endParaRPr b="0" lang="ru-RU" sz="13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tabLst>
                <a:tab algn="l" pos="0"/>
              </a:tabLst>
            </a:pPr>
            <a:endParaRPr b="0" lang="ru-RU" sz="1300" spc="-1" strike="noStrike">
              <a:latin typeface="Arial"/>
            </a:endParaRPr>
          </a:p>
        </p:txBody>
      </p:sp>
      <p:sp>
        <p:nvSpPr>
          <p:cNvPr id="202" name="CustomShape 4"/>
          <p:cNvSpPr/>
          <p:nvPr/>
        </p:nvSpPr>
        <p:spPr>
          <a:xfrm>
            <a:off x="335160" y="1483200"/>
            <a:ext cx="5414760" cy="5208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По всем интересующим Вас вопросам, связанным с проведением социально-психологического тестирования в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МБОУ Коктебельская школа им. И. И. Березнюка можно обращаться к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педагогу-психологу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ru-RU" sz="2800" spc="-1" strike="noStrike">
                <a:solidFill>
                  <a:srgbClr val="c00000"/>
                </a:solidFill>
                <a:latin typeface="Arial"/>
                <a:ea typeface="Arial"/>
              </a:rPr>
              <a:t>Федоренко Лидии Анатольевне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pic>
        <p:nvPicPr>
          <p:cNvPr id="203" name="Picture 2" descr="Picture background"/>
          <p:cNvPicPr/>
          <p:nvPr/>
        </p:nvPicPr>
        <p:blipFill>
          <a:blip r:embed="rId1"/>
          <a:stretch/>
        </p:blipFill>
        <p:spPr>
          <a:xfrm>
            <a:off x="5906160" y="1760040"/>
            <a:ext cx="3047400" cy="4569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Application>LibreOffice/6.4.7.2$Linux_X86_64 LibreOffice_project/40$Build-2</Application>
  <Words>838</Words>
  <Paragraphs>82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2019-09-20T06:39:24Z</dcterms:created>
  <dc:creator>Специалист</dc:creator>
  <dc:description/>
  <dc:language>ru-RU</dc:language>
  <cp:lastModifiedBy/>
  <dcterms:modified xsi:type="dcterms:W3CDTF">2026-09-03T14:04:48Z</dcterms:modified>
  <cp:revision>28</cp:revision>
  <dc:subject/>
  <dc:title>Социально-психологическое тестирование  по единой методике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17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17</vt:i4>
  </property>
</Properties>
</file>